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5" r:id="rId3"/>
    <p:sldId id="274" r:id="rId4"/>
    <p:sldId id="257" r:id="rId5"/>
    <p:sldId id="259" r:id="rId6"/>
    <p:sldId id="258" r:id="rId7"/>
    <p:sldId id="261" r:id="rId8"/>
    <p:sldId id="262" r:id="rId9"/>
    <p:sldId id="265" r:id="rId10"/>
    <p:sldId id="266" r:id="rId11"/>
    <p:sldId id="267" r:id="rId12"/>
    <p:sldId id="268" r:id="rId13"/>
    <p:sldId id="264" r:id="rId14"/>
    <p:sldId id="263" r:id="rId15"/>
    <p:sldId id="269" r:id="rId16"/>
    <p:sldId id="270" r:id="rId17"/>
    <p:sldId id="271" r:id="rId18"/>
    <p:sldId id="272" r:id="rId19"/>
    <p:sldId id="273" r:id="rId20"/>
    <p:sldId id="26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1F00"/>
    <a:srgbClr val="DC2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82"/>
    <p:restoredTop sz="94631"/>
  </p:normalViewPr>
  <p:slideViewPr>
    <p:cSldViewPr snapToGrid="0" snapToObjects="1">
      <p:cViewPr varScale="1">
        <p:scale>
          <a:sx n="97" d="100"/>
          <a:sy n="97" d="100"/>
        </p:scale>
        <p:origin x="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tiff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400BE-8171-D843-AB8E-962A1ADDFC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FE2421-2052-6845-A58D-C74CE972F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A1C85-B750-1D4C-895D-7EF5847CB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9731E-78CC-C84E-A148-6BA2F0051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F33EC-B4D2-4646-BFD0-FDA85438D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489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8E4DB-C11C-134E-A003-559687BE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E018DA-AA2B-2542-9098-0858F85D9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35835B-3D88-8D44-9EBE-2CF75C7B0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1E406-46D7-534A-A7B5-062DF181F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8AE16-3B33-D34B-BFDD-96843C2F1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463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5B1D5B-3712-AC40-A557-6A36642A78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8C2367-7112-FB46-B5B9-6BA4C258E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200B1-7E8A-5142-9B47-0F153F99E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03D50-92A3-0A45-861C-013315DB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C8C8-4D89-7249-83B6-FA8568BC0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66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1F38A-0613-0E45-8C3D-32E2E0326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A184-7F8A-4940-96B3-36781F254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54E59-62F0-DC4F-8CDB-BB62C0620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D30CC-016F-494F-A860-8774E84A3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E98DB-FF27-B44A-ACF2-F091F9F1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24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7F7D2-BC6D-5348-BB9C-0D6DAFE75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2504B-C316-E647-BAE3-97A3AF077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A981B-236F-A141-8C11-24FD66837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3D2B5-DE87-3A47-9BCE-47329C996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E132B-A71B-B24C-A3B1-B52D0F5ED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95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76EFF-D3E1-9B45-BDC5-9EF23646D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0715D-21E4-2043-B93E-77049A14B8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05DCB5-67CC-9D47-B0DA-411AAF801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8D4919-E8A6-A94E-960F-779354074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F6444A-C09B-1C44-92DC-D180A49A0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ED7CD-BD2E-A846-8D30-42EB6B2B3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38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AC7C4-3A1B-DD4F-B836-A55B71D54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A1EED6-D4F7-0748-8E14-FA36D53E8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50FC7-9FF5-9E4A-8AA3-5BE75914D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46E3DF-A869-A14A-BA58-0435991F46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EB141-C93C-A044-9E77-7C8A33F2F3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708A40-78AE-AA46-AB96-80417CCB5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A8BC3F-48CF-0C47-9902-93910320E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324AE4-C91D-4B4F-938D-163A34045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504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21E15-4A8C-3A45-9FC2-5A8C0C6D6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93AC72-581A-B84B-B96A-FCEDD99C2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9EDF97-4833-CE4A-BDFE-4ABC873E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967EC-FFED-C248-AD31-D09A37293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06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9C9190-4800-664C-83F2-685F18F39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7A5BD1-A70E-6241-8AFF-75B46F5A5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FB56D-BBD3-2D4B-A396-EDBD876C8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25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E0C18-CEE2-C541-9D7F-F45384081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19AF2-A1C2-8247-9817-F4D4FA154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5AA8B0-4E70-7245-9B6F-2A96184DDE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0ADDB-59B1-DD40-A399-05A3DF542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3CB90-FA88-8D45-BC62-88198C0CB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C76272-14C0-F541-A261-4E1352DA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212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532B6-7656-7044-8119-6A73F3AC9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CF9697-1BC0-9A4D-A4F7-2998603787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BF43C-3E42-B845-826D-1696AB6055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3D15F4-22AF-1A46-AEAF-783400C2F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57460-3415-E442-878F-A2F78E7F1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BA9DB-649A-7241-B9D5-6F4C4ADCB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005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F27746-A858-7749-896E-D89CEF082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D30CB7-9E84-B441-934E-9ED8DA972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00515-ED95-FE4A-990F-73F03B76F5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20442-EA26-414D-850D-B2B8CC86066C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2D01B-2B1A-DE40-977C-3911D604AD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B8D85-28C0-5645-B317-A89C0FCEFD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0E25C-3931-D24E-8CDE-D4EFB6D961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496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opensecuritytraining.info/IntroX86-64.html" TargetMode="External"/><Relationship Id="rId2" Type="http://schemas.openxmlformats.org/officeDocument/2006/relationships/hyperlink" Target="http://opensecuritytraining.info/IntroX86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opensecuritytraining.info/Exploits1.htm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F658E-7D1A-4B4E-B8FE-DE2CFB4142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Security Capture the Flag Competitions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C87576-99A1-5440-96D3-95870C90C041}"/>
              </a:ext>
            </a:extLst>
          </p:cNvPr>
          <p:cNvSpPr txBox="1">
            <a:spLocks/>
          </p:cNvSpPr>
          <p:nvPr/>
        </p:nvSpPr>
        <p:spPr>
          <a:xfrm>
            <a:off x="838200" y="3988903"/>
            <a:ext cx="10515600" cy="2188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2015 Ghost in the Shellcode - </a:t>
            </a:r>
            <a:r>
              <a:rPr lang="en-US" i="1" dirty="0" err="1"/>
              <a:t>Pwn</a:t>
            </a:r>
            <a:r>
              <a:rPr lang="en-US" i="1" dirty="0"/>
              <a:t> Adventure 3 challenge</a:t>
            </a:r>
          </a:p>
        </p:txBody>
      </p:sp>
    </p:spTree>
    <p:extLst>
      <p:ext uri="{BB962C8B-B14F-4D97-AF65-F5344CB8AC3E}">
        <p14:creationId xmlns:p14="http://schemas.microsoft.com/office/powerpoint/2010/main" val="343719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54AAD-37D0-F748-BF48-328362A88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How would you solve it? - High level solutions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5C65B81-9D87-C643-83A1-F11FE86DC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the X, Y, Z coordinate of the eggs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Walk in the direction of the eggs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Collect them</a:t>
            </a:r>
          </a:p>
        </p:txBody>
      </p:sp>
    </p:spTree>
    <p:extLst>
      <p:ext uri="{BB962C8B-B14F-4D97-AF65-F5344CB8AC3E}">
        <p14:creationId xmlns:p14="http://schemas.microsoft.com/office/powerpoint/2010/main" val="2987856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3E521-25F3-2C46-BE60-1DE6219BF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how can we do that?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C9D1C-78DE-9743-9891-412FB1BD5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When a game launches it will build the world and place objects into that world.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can check the Initialization section of the game to see if it places the golden eggs into the world (spoiler it does).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can then write down the X, Y, Z coordinates and then walk to each egg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can use a disassembler such as Binary Ninja or IDA Pro to do this</a:t>
            </a:r>
          </a:p>
        </p:txBody>
      </p:sp>
    </p:spTree>
    <p:extLst>
      <p:ext uri="{BB962C8B-B14F-4D97-AF65-F5344CB8AC3E}">
        <p14:creationId xmlns:p14="http://schemas.microsoft.com/office/powerpoint/2010/main" val="114440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BFA52-16E0-3740-A607-9E8B3BA64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i="1" dirty="0" err="1"/>
              <a:t>Gotta</a:t>
            </a:r>
            <a:r>
              <a:rPr lang="en-AU" i="1" dirty="0"/>
              <a:t> Catch</a:t>
            </a:r>
            <a:r>
              <a:rPr lang="en-AU" dirty="0"/>
              <a:t> '</a:t>
            </a:r>
            <a:r>
              <a:rPr lang="en-AU" i="1" dirty="0" err="1"/>
              <a:t>Em</a:t>
            </a:r>
            <a:r>
              <a:rPr lang="en-AU" i="1" dirty="0"/>
              <a:t> All!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F69AB-B4A8-7F4C-9373-7E9E31745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we know where the eggs are -&gt; can start collecting the eggs</a:t>
            </a:r>
          </a:p>
          <a:p>
            <a:r>
              <a:rPr lang="en-US" dirty="0"/>
              <a:t>But some eggs are not accessible (e.g. on a shelf too high to reach)</a:t>
            </a:r>
          </a:p>
          <a:p>
            <a:r>
              <a:rPr lang="en-US" dirty="0"/>
              <a:t>Could find a way to jump higher in the game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Or we could just teleport to the eggs.</a:t>
            </a:r>
          </a:p>
        </p:txBody>
      </p:sp>
    </p:spTree>
    <p:extLst>
      <p:ext uri="{BB962C8B-B14F-4D97-AF65-F5344CB8AC3E}">
        <p14:creationId xmlns:p14="http://schemas.microsoft.com/office/powerpoint/2010/main" val="3722743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844FF-6B73-AE40-A583-6411D5775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Teleporting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BEC-F39F-D14C-B9D0-CBE62F611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Games are made up of variables. Variables can hold numbers.</a:t>
            </a:r>
          </a:p>
          <a:p>
            <a:r>
              <a:rPr lang="en-US" dirty="0"/>
              <a:t>There will be 3 variables in the game to hold the players X, Y and Z coordinates</a:t>
            </a:r>
          </a:p>
          <a:p>
            <a:r>
              <a:rPr lang="en-US" dirty="0"/>
              <a:t>If we can find these variables then we can try setting them to whatever values we want and see what happens.</a:t>
            </a:r>
          </a:p>
          <a:p>
            <a:r>
              <a:rPr lang="en-US" dirty="0"/>
              <a:t>Multiple ways to set a variable. Can by done using a debugger or dynamic pre-loading.</a:t>
            </a:r>
          </a:p>
        </p:txBody>
      </p:sp>
    </p:spTree>
    <p:extLst>
      <p:ext uri="{BB962C8B-B14F-4D97-AF65-F5344CB8AC3E}">
        <p14:creationId xmlns:p14="http://schemas.microsoft.com/office/powerpoint/2010/main" val="213014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4413-7955-9E4C-9ABA-5BF68426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test-2019-01-01_18.58.49">
            <a:hlinkClick r:id="" action="ppaction://media"/>
            <a:extLst>
              <a:ext uri="{FF2B5EF4-FFF2-40B4-BE49-F238E27FC236}">
                <a16:creationId xmlns:a16="http://schemas.microsoft.com/office/drawing/2014/main" id="{B14A27E2-7B1C-AD4B-9BCC-B87750E3D2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731" y="79512"/>
            <a:ext cx="11920537" cy="670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304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FC83-DBB1-6840-A179-7164B4326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1" y="434397"/>
            <a:ext cx="10515600" cy="1325563"/>
          </a:xfrm>
        </p:spPr>
        <p:txBody>
          <a:bodyPr/>
          <a:lstStyle/>
          <a:p>
            <a:r>
              <a:rPr lang="en-US" dirty="0"/>
              <a:t>Go big or go home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66412F-5B31-E448-9380-BEB3E24E0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539" y="1759960"/>
            <a:ext cx="3746500" cy="47625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469C037-1C3F-6E42-B4B2-8750C596B6FE}"/>
              </a:ext>
            </a:extLst>
          </p:cNvPr>
          <p:cNvSpPr/>
          <p:nvPr/>
        </p:nvSpPr>
        <p:spPr>
          <a:xfrm>
            <a:off x="1101218" y="4423422"/>
            <a:ext cx="3546637" cy="734291"/>
          </a:xfrm>
          <a:prstGeom prst="rect">
            <a:avLst/>
          </a:prstGeom>
          <a:solidFill>
            <a:srgbClr val="DA1F0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E6EFDE7-F847-AA41-9091-1C1C1B3BB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3512" y="1825625"/>
            <a:ext cx="6110287" cy="2532063"/>
          </a:xfrm>
        </p:spPr>
        <p:txBody>
          <a:bodyPr/>
          <a:lstStyle/>
          <a:p>
            <a:r>
              <a:rPr lang="en-US" dirty="0"/>
              <a:t>Lets </a:t>
            </a:r>
          </a:p>
        </p:txBody>
      </p:sp>
    </p:spTree>
    <p:extLst>
      <p:ext uri="{BB962C8B-B14F-4D97-AF65-F5344CB8AC3E}">
        <p14:creationId xmlns:p14="http://schemas.microsoft.com/office/powerpoint/2010/main" val="21419737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E480-30CF-8242-99F3-8AFCD94B2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27C00-42B1-C241-9741-D633314BA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 of the DLC entering</a:t>
            </a:r>
          </a:p>
        </p:txBody>
      </p:sp>
    </p:spTree>
    <p:extLst>
      <p:ext uri="{BB962C8B-B14F-4D97-AF65-F5344CB8AC3E}">
        <p14:creationId xmlns:p14="http://schemas.microsoft.com/office/powerpoint/2010/main" val="310038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5A711-CF8E-DA49-B8F6-0647E26F4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steps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91268-5EF8-374A-B2C3-5FD14B8C5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part that implements DLC code</a:t>
            </a:r>
          </a:p>
          <a:p>
            <a:r>
              <a:rPr lang="en-US" dirty="0"/>
              <a:t>Read logic and see what checks it does</a:t>
            </a:r>
          </a:p>
          <a:p>
            <a:r>
              <a:rPr lang="en-US" dirty="0"/>
              <a:t>Generate a DLC code that passes all checks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7543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01E62-C5F6-C14C-BBF3-6BEE43EC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0539D-CEF2-1243-8406-EA7997954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It converted Letters into a corresponding number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E.g. “A” -&gt; 10, “B”-&gt;11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Sum all numbers together and make sure last character was equal to the sum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Base32 encode the numbers together (remove zero padding)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Encrypt the first half of the DLC code with a RSA public key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a bit mask with the remaining DLC code and check to see if the output was equal to the ascii text “PWNADV3”</a:t>
            </a:r>
          </a:p>
        </p:txBody>
      </p:sp>
    </p:spTree>
    <p:extLst>
      <p:ext uri="{BB962C8B-B14F-4D97-AF65-F5344CB8AC3E}">
        <p14:creationId xmlns:p14="http://schemas.microsoft.com/office/powerpoint/2010/main" val="13483697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CC243-888D-9E4F-B939-7DFCD8C2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147A8-233D-0044-83F1-E93D72843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Show keygen</a:t>
            </a:r>
          </a:p>
        </p:txBody>
      </p:sp>
    </p:spTree>
    <p:extLst>
      <p:ext uri="{BB962C8B-B14F-4D97-AF65-F5344CB8AC3E}">
        <p14:creationId xmlns:p14="http://schemas.microsoft.com/office/powerpoint/2010/main" val="3215504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750E2-0DBA-A847-AFE2-E0B6677B8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care about Cyber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44007-2451-B044-8383-7DE829278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Cyber security has real life impacts</a:t>
            </a:r>
          </a:p>
          <a:p>
            <a:r>
              <a:rPr lang="en-US" dirty="0"/>
              <a:t>Media often present an unrealistic view of cyber security events.</a:t>
            </a:r>
          </a:p>
          <a:p>
            <a:endParaRPr lang="en-US" dirty="0"/>
          </a:p>
        </p:txBody>
      </p:sp>
      <p:pic>
        <p:nvPicPr>
          <p:cNvPr id="4" name="Picture 2" descr="https://i.ytimg.com/vi/5j2LOZH9_oM/maxresdefault.jpg">
            <a:extLst>
              <a:ext uri="{FF2B5EF4-FFF2-40B4-BE49-F238E27FC236}">
                <a16:creationId xmlns:a16="http://schemas.microsoft.com/office/drawing/2014/main" id="{C189A0DB-04BC-0140-BC1C-9D1137973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0714" y="3283891"/>
            <a:ext cx="5693672" cy="3204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07D358-973B-A843-AAC4-A1BC521F51D4}"/>
              </a:ext>
            </a:extLst>
          </p:cNvPr>
          <p:cNvSpPr txBox="1"/>
          <p:nvPr/>
        </p:nvSpPr>
        <p:spPr>
          <a:xfrm>
            <a:off x="5870714" y="6488668"/>
            <a:ext cx="569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Hacker cat – Don’t mess with him</a:t>
            </a:r>
          </a:p>
        </p:txBody>
      </p:sp>
      <p:pic>
        <p:nvPicPr>
          <p:cNvPr id="3074" name="Picture 2" descr="http://qruniversity.hipscan.net/sites/default/files/article-images/computer-hacker.jpg">
            <a:extLst>
              <a:ext uri="{FF2B5EF4-FFF2-40B4-BE49-F238E27FC236}">
                <a16:creationId xmlns:a16="http://schemas.microsoft.com/office/drawing/2014/main" id="{1179EFAE-427D-D340-92C3-5ABAFFCA8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564936"/>
            <a:ext cx="3609423" cy="2405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1485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4E95B-1AD4-A84B-A0DA-1C5F3B5E9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I 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970D7-9AC3-7D42-B92A-1AAE644DA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There are many tools that make reverse engineering programs easier than you think:</a:t>
            </a:r>
          </a:p>
          <a:p>
            <a:pPr lvl="1"/>
            <a:r>
              <a:rPr lang="en-AU" dirty="0"/>
              <a:t>GNU Debugger (</a:t>
            </a:r>
            <a:r>
              <a:rPr lang="en-US" dirty="0"/>
              <a:t>GDB)</a:t>
            </a:r>
          </a:p>
          <a:p>
            <a:pPr lvl="1"/>
            <a:r>
              <a:rPr lang="en-US" dirty="0"/>
              <a:t>Binary Ninja</a:t>
            </a:r>
          </a:p>
          <a:p>
            <a:pPr lvl="1"/>
            <a:r>
              <a:rPr lang="en-US" dirty="0"/>
              <a:t>dependency walker</a:t>
            </a:r>
          </a:p>
          <a:p>
            <a:pPr lvl="1"/>
            <a:r>
              <a:rPr lang="en-US" dirty="0"/>
              <a:t>IDA Pro</a:t>
            </a:r>
          </a:p>
          <a:p>
            <a:pPr lvl="1"/>
            <a:endParaRPr lang="en-US" dirty="0"/>
          </a:p>
          <a:p>
            <a:r>
              <a:rPr lang="en-US" dirty="0"/>
              <a:t>Don’t release a product with debug symbols</a:t>
            </a:r>
          </a:p>
          <a:p>
            <a:r>
              <a:rPr lang="en-US" dirty="0"/>
              <a:t>Not all compilers have the same level of security (e.g. clang and G++)</a:t>
            </a:r>
          </a:p>
          <a:p>
            <a:r>
              <a:rPr lang="en-US" dirty="0"/>
              <a:t>Binary files are more human readable than I first thought. They normally contain sections of human readable text (e.g. head section and any strings hardcoded into the binary).</a:t>
            </a:r>
          </a:p>
        </p:txBody>
      </p:sp>
    </p:spTree>
    <p:extLst>
      <p:ext uri="{BB962C8B-B14F-4D97-AF65-F5344CB8AC3E}">
        <p14:creationId xmlns:p14="http://schemas.microsoft.com/office/powerpoint/2010/main" val="3380074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CEE06-8F49-7D4A-85FB-EF5757DB1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Extract of security news articles in the last month: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4E515-1640-5647-A1FA-02315314C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 military Cyber Command claim that they have been deploying malware inside Russia grid and claim it can cripple Russia’s power network. </a:t>
            </a:r>
            <a:r>
              <a:rPr lang="en-US" i="1" dirty="0"/>
              <a:t>~The New York Times 15/6/2019</a:t>
            </a:r>
          </a:p>
          <a:p>
            <a:r>
              <a:rPr lang="en-US" dirty="0"/>
              <a:t>It has been revealed that customs in the Xinjiang region China are installing text-stealing malware at it’s border ~VICE 3/16/2019</a:t>
            </a:r>
          </a:p>
          <a:p>
            <a:r>
              <a:rPr lang="en-US" dirty="0"/>
              <a:t>A Florida city paid a $600,000 bitcoin ransom to hackers who took over their computers ~Business Insider 20/6/2019</a:t>
            </a:r>
          </a:p>
          <a:p>
            <a:r>
              <a:rPr lang="en-US" dirty="0"/>
              <a:t>The Iranian company </a:t>
            </a:r>
            <a:r>
              <a:rPr lang="en-US" dirty="0" err="1"/>
              <a:t>Cellebrite</a:t>
            </a:r>
            <a:r>
              <a:rPr lang="en-US" dirty="0"/>
              <a:t> claim they have found an exploit that can unlock any iPhone for the police force. </a:t>
            </a:r>
            <a:r>
              <a:rPr lang="en-US" i="1" dirty="0"/>
              <a:t>~WIRED 14/6/2019</a:t>
            </a:r>
          </a:p>
          <a:p>
            <a:r>
              <a:rPr lang="en-US" dirty="0"/>
              <a:t> plus around 60 other new worth events that took place around the world that can’t fit on this slide.</a:t>
            </a:r>
          </a:p>
        </p:txBody>
      </p:sp>
    </p:spTree>
    <p:extLst>
      <p:ext uri="{BB962C8B-B14F-4D97-AF65-F5344CB8AC3E}">
        <p14:creationId xmlns:p14="http://schemas.microsoft.com/office/powerpoint/2010/main" val="329452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DB6097-FFD5-424A-BF1F-C02618FD9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078" y="251628"/>
            <a:ext cx="8282609" cy="372428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846F42-755D-E94D-B93A-F90028408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557" y="4197927"/>
            <a:ext cx="11118573" cy="1979035"/>
          </a:xfrm>
        </p:spPr>
        <p:txBody>
          <a:bodyPr>
            <a:normAutofit/>
          </a:bodyPr>
          <a:lstStyle/>
          <a:p>
            <a:r>
              <a:rPr lang="en-US" dirty="0"/>
              <a:t>Computer security competition</a:t>
            </a:r>
          </a:p>
          <a:p>
            <a:r>
              <a:rPr lang="en-US" dirty="0"/>
              <a:t>Make in 2015 for the Ghost in the Shellcode competition</a:t>
            </a:r>
          </a:p>
          <a:p>
            <a:r>
              <a:rPr lang="en-US" dirty="0"/>
              <a:t>Released to the general public in late 2015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F798EE6-0E35-D346-AA16-42EE91FA9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686878" cy="1325563"/>
          </a:xfrm>
        </p:spPr>
        <p:txBody>
          <a:bodyPr/>
          <a:lstStyle/>
          <a:p>
            <a:r>
              <a:rPr lang="en-US" dirty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632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4D6CB-8AE5-F543-AC22-17EFED97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long did it take me to complete?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2A703-3D21-8049-9241-772412EBE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Competition designed to take 2 day for a team of cyber security professionals (i.e. people that know what they are doing)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It took me 5 months in total</a:t>
            </a:r>
          </a:p>
          <a:p>
            <a:r>
              <a:rPr lang="en-US" dirty="0"/>
              <a:t>Had to take 3 online courses to prepare</a:t>
            </a:r>
          </a:p>
          <a:p>
            <a:pPr lvl="1"/>
            <a:r>
              <a:rPr lang="en-AU" dirty="0">
                <a:hlinkClick r:id="rId2" tooltip="IntroX86.html"/>
              </a:rPr>
              <a:t>Introductory Intel x86: Architecture, Assembly, Applications, &amp; Alliteration</a:t>
            </a:r>
            <a:endParaRPr lang="en-AU" dirty="0"/>
          </a:p>
          <a:p>
            <a:pPr lvl="2"/>
            <a:r>
              <a:rPr lang="en-AU" dirty="0"/>
              <a:t>Learn how to read 32 bit assemble instructions</a:t>
            </a:r>
          </a:p>
          <a:p>
            <a:pPr lvl="1"/>
            <a:r>
              <a:rPr lang="en-AU" dirty="0">
                <a:effectLst/>
                <a:hlinkClick r:id="rId3" tooltip="IntroX86-64.html"/>
              </a:rPr>
              <a:t>Introductory Intel x86-64: Architecture, Assembly, Applications, &amp; Alliteration</a:t>
            </a:r>
            <a:endParaRPr lang="en-AU" dirty="0">
              <a:effectLst/>
            </a:endParaRPr>
          </a:p>
          <a:p>
            <a:pPr lvl="2"/>
            <a:r>
              <a:rPr lang="en-AU" dirty="0"/>
              <a:t>Learn how to read 64 bit assemble instructions</a:t>
            </a:r>
          </a:p>
          <a:p>
            <a:pPr lvl="1"/>
            <a:r>
              <a:rPr lang="en-AU" dirty="0">
                <a:effectLst/>
                <a:hlinkClick r:id="rId4" tooltip="Exploits1.html"/>
              </a:rPr>
              <a:t>Introduction to Software Exploits (Exploits 1)</a:t>
            </a:r>
            <a:endParaRPr lang="en-AU" dirty="0">
              <a:effectLst/>
            </a:endParaRPr>
          </a:p>
          <a:p>
            <a:pPr lvl="2"/>
            <a:r>
              <a:rPr lang="en-AU" dirty="0"/>
              <a:t>Learn of buffer and stack overflow attacks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813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9B882-1DAE-374D-A294-20FE8BF5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 you actually do in the competition?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1CC30-E4C0-9347-823D-7AC6F2600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8504" y="1825625"/>
            <a:ext cx="6755296" cy="4351338"/>
          </a:xfrm>
        </p:spPr>
        <p:txBody>
          <a:bodyPr/>
          <a:lstStyle/>
          <a:p>
            <a:r>
              <a:rPr lang="en-US" dirty="0"/>
              <a:t>It is a Capture The Flag (CTF) style of competition</a:t>
            </a:r>
          </a:p>
          <a:p>
            <a:r>
              <a:rPr lang="en-US" dirty="0"/>
              <a:t>The goal is to collect 7 items in the game</a:t>
            </a:r>
          </a:p>
          <a:p>
            <a:r>
              <a:rPr lang="en-US" dirty="0"/>
              <a:t>Just like Horcruxes in Harry Potter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6775E3-2EBE-9B43-B3AD-4CD4FBED8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90" y="1690688"/>
            <a:ext cx="3746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324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985E2-A564-1D40-841F-CBDAF7B36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1" y="1814946"/>
            <a:ext cx="10515600" cy="296530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So collect the flags.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How hard could that be….</a:t>
            </a:r>
          </a:p>
        </p:txBody>
      </p:sp>
    </p:spTree>
    <p:extLst>
      <p:ext uri="{BB962C8B-B14F-4D97-AF65-F5344CB8AC3E}">
        <p14:creationId xmlns:p14="http://schemas.microsoft.com/office/powerpoint/2010/main" val="759114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FC83-DBB1-6840-A179-7164B4326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1" y="434397"/>
            <a:ext cx="10515600" cy="1325563"/>
          </a:xfrm>
        </p:spPr>
        <p:txBody>
          <a:bodyPr/>
          <a:lstStyle/>
          <a:p>
            <a:r>
              <a:rPr lang="en-US" dirty="0"/>
              <a:t>Turns out it is pretty hard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66412F-5B31-E448-9380-BEB3E24E0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539" y="1759960"/>
            <a:ext cx="3746500" cy="47625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469C037-1C3F-6E42-B4B2-8750C596B6FE}"/>
              </a:ext>
            </a:extLst>
          </p:cNvPr>
          <p:cNvSpPr/>
          <p:nvPr/>
        </p:nvSpPr>
        <p:spPr>
          <a:xfrm>
            <a:off x="1114470" y="3774064"/>
            <a:ext cx="3546637" cy="734291"/>
          </a:xfrm>
          <a:prstGeom prst="rect">
            <a:avLst/>
          </a:prstGeom>
          <a:solidFill>
            <a:srgbClr val="DA1F0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E6EFDE7-F847-AA41-9091-1C1C1B3BB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3512" y="1825625"/>
            <a:ext cx="6110287" cy="2532063"/>
          </a:xfrm>
        </p:spPr>
        <p:txBody>
          <a:bodyPr/>
          <a:lstStyle/>
          <a:p>
            <a:r>
              <a:rPr lang="en-US" dirty="0"/>
              <a:t>Collect all 10 golden eggs in the game to get the Egg Hunter flag</a:t>
            </a:r>
          </a:p>
          <a:p>
            <a:r>
              <a:rPr lang="en-US" dirty="0"/>
              <a:t>The golden eggs are hidden in the game (e.g. in caves, behind buildings and in unreachable places)</a:t>
            </a:r>
          </a:p>
        </p:txBody>
      </p:sp>
    </p:spTree>
    <p:extLst>
      <p:ext uri="{BB962C8B-B14F-4D97-AF65-F5344CB8AC3E}">
        <p14:creationId xmlns:p14="http://schemas.microsoft.com/office/powerpoint/2010/main" val="3091762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0FF8B-A4DE-144F-B83C-773D830A3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one of the eggs looks like: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4DA6BE-A3DA-224A-A561-304C051A7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609" y="1690688"/>
            <a:ext cx="8126781" cy="486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12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840</Words>
  <Application>Microsoft Macintosh PowerPoint</Application>
  <PresentationFormat>Widescreen</PresentationFormat>
  <Paragraphs>82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Security Capture the Flag Competitions</vt:lpstr>
      <vt:lpstr>Why should we care about Cyber Security</vt:lpstr>
      <vt:lpstr>Extract of security news articles in the last month:</vt:lpstr>
      <vt:lpstr>What is it?</vt:lpstr>
      <vt:lpstr>How long did it take me to complete?</vt:lpstr>
      <vt:lpstr>What do you actually do in the competition?</vt:lpstr>
      <vt:lpstr>So collect the flags.   How hard could that be….</vt:lpstr>
      <vt:lpstr>Turns out it is pretty hard</vt:lpstr>
      <vt:lpstr>What one of the eggs looks like:</vt:lpstr>
      <vt:lpstr>How would you solve it? - High level solutions</vt:lpstr>
      <vt:lpstr>But how can we do that?</vt:lpstr>
      <vt:lpstr>Gotta Catch 'Em All!</vt:lpstr>
      <vt:lpstr>Teleporting 101</vt:lpstr>
      <vt:lpstr>PowerPoint Presentation</vt:lpstr>
      <vt:lpstr>Go big or go home</vt:lpstr>
      <vt:lpstr>PowerPoint Presentation</vt:lpstr>
      <vt:lpstr>What steps </vt:lpstr>
      <vt:lpstr>PowerPoint Presentation</vt:lpstr>
      <vt:lpstr>PowerPoint Presentation</vt:lpstr>
      <vt:lpstr>What did I learn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Clinton Page</dc:creator>
  <cp:lastModifiedBy>Clinton Page</cp:lastModifiedBy>
  <cp:revision>22</cp:revision>
  <dcterms:created xsi:type="dcterms:W3CDTF">2019-06-14T12:36:21Z</dcterms:created>
  <dcterms:modified xsi:type="dcterms:W3CDTF">2019-07-07T00:35:39Z</dcterms:modified>
</cp:coreProperties>
</file>

<file path=docProps/thumbnail.jpeg>
</file>